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79" r:id="rId5"/>
    <p:sldId id="288" r:id="rId6"/>
    <p:sldId id="281" r:id="rId7"/>
    <p:sldId id="283" r:id="rId8"/>
    <p:sldId id="282" r:id="rId9"/>
    <p:sldId id="262" r:id="rId10"/>
    <p:sldId id="270" r:id="rId11"/>
    <p:sldId id="268" r:id="rId12"/>
    <p:sldId id="289" r:id="rId13"/>
    <p:sldId id="287" r:id="rId14"/>
    <p:sldId id="269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1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18"/>
    <p:restoredTop sz="94611"/>
  </p:normalViewPr>
  <p:slideViewPr>
    <p:cSldViewPr snapToGrid="0" snapToObjects="1">
      <p:cViewPr varScale="1">
        <p:scale>
          <a:sx n="85" d="100"/>
          <a:sy n="85" d="100"/>
        </p:scale>
        <p:origin x="4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jpe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2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02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45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60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38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208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2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63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30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8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9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0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1193087" y="973972"/>
            <a:ext cx="421661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An Exploratory Data Analysis</a:t>
            </a:r>
          </a:p>
          <a:p>
            <a:endParaRPr lang="en-US" b="1" dirty="0" smtClean="0"/>
          </a:p>
          <a:p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</a:rPr>
              <a:t>311 Call Center Data, </a:t>
            </a:r>
          </a:p>
          <a:p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</a:rPr>
              <a:t>City of Los Angeles</a:t>
            </a:r>
          </a:p>
        </p:txBody>
      </p:sp>
      <p:sp>
        <p:nvSpPr>
          <p:cNvPr id="26" name="Rectangle 25"/>
          <p:cNvSpPr/>
          <p:nvPr/>
        </p:nvSpPr>
        <p:spPr>
          <a:xfrm flipH="1">
            <a:off x="1051486" y="627963"/>
            <a:ext cx="45719" cy="54974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 flipH="1" flipV="1">
            <a:off x="198304" y="5297277"/>
            <a:ext cx="546436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68803" y="3481396"/>
            <a:ext cx="39493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/>
              <a:t>By Team </a:t>
            </a:r>
            <a:r>
              <a:rPr lang="en-US" sz="1600" b="1" dirty="0" err="1" smtClean="0"/>
              <a:t>Welikedata</a:t>
            </a:r>
            <a:endParaRPr lang="en-US" sz="1600" b="1" dirty="0" smtClean="0"/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Adeesh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Goel</a:t>
            </a:r>
            <a:endParaRPr lang="en-US" sz="16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Bharadwaj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Kachapuram</a:t>
            </a:r>
            <a:endParaRPr lang="en-US" sz="16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Hassaan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Khalid</a:t>
            </a:r>
          </a:p>
          <a:p>
            <a:pPr algn="r"/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Nate Cohn</a:t>
            </a:r>
          </a:p>
          <a:p>
            <a:pPr algn="r"/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Paige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Schwimer</a:t>
            </a:r>
            <a:endParaRPr lang="en-US" sz="16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Saavi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Gupta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1165119" y="5402266"/>
            <a:ext cx="2294176" cy="811247"/>
            <a:chOff x="1672731" y="4331062"/>
            <a:chExt cx="2954353" cy="933435"/>
          </a:xfrm>
        </p:grpSpPr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33" name="Straight Connector 32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299" y="-72129"/>
            <a:ext cx="6992994" cy="699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38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348019" y="5781373"/>
            <a:ext cx="529385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Increase in app use over 2016 suggests opportunity for further growth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146" y="1292412"/>
            <a:ext cx="6022984" cy="4488961"/>
          </a:xfrm>
          <a:prstGeom prst="rect">
            <a:avLst/>
          </a:prstGeom>
        </p:spPr>
      </p:pic>
      <p:pic>
        <p:nvPicPr>
          <p:cNvPr id="14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02" y="1465444"/>
            <a:ext cx="5430644" cy="429334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6827" y="5781373"/>
            <a:ext cx="529385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In comparison to overall usage, mobile app is used more for reporting graffiti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98183" y="1068389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932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Recommendation</a:t>
            </a:r>
            <a:endParaRPr lang="en-US" sz="2800" b="1" dirty="0"/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8183" y="1595630"/>
            <a:ext cx="10242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Promote app throughout Los Angeles. For example on bus stops, busses, social media or public radio</a:t>
            </a:r>
            <a:r>
              <a:rPr lang="en-US" dirty="0" smtClean="0"/>
              <a:t>.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Run water waste reduction campaign utilizing the app’s photo </a:t>
            </a:r>
            <a:r>
              <a:rPr lang="en-US" dirty="0" smtClean="0"/>
              <a:t>capability and report function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1" b="7726"/>
          <a:stretch/>
        </p:blipFill>
        <p:spPr>
          <a:xfrm>
            <a:off x="285624" y="2746843"/>
            <a:ext cx="11899034" cy="440197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98183" y="110184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0823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98183" y="110184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79"/>
          <a:stretch/>
        </p:blipFill>
        <p:spPr>
          <a:xfrm>
            <a:off x="450262" y="1382377"/>
            <a:ext cx="6913668" cy="532572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06602" y="2120776"/>
            <a:ext cx="5242660" cy="393199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Recommendation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2887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09340" y="1082283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4: </a:t>
            </a:r>
            <a:r>
              <a:rPr lang="en-IN" dirty="0"/>
              <a:t>Graffiti Problem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52263" y="2283999"/>
            <a:ext cx="3159067" cy="1815882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Third highest issue identified as graffiti problem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Increase in reporting of graffiti post launch of App thus, indicating high instances of graffiti which remained unreported previously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79737" y="4278362"/>
            <a:ext cx="3131593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600" b="1" dirty="0" smtClean="0"/>
              <a:t>Vancouver Success Story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600" dirty="0" smtClean="0"/>
              <a:t>Legalizing graffiti in pre-ordained areas helped Vancouver alleviate the graffiti spread in the rest of the city</a:t>
            </a:r>
          </a:p>
        </p:txBody>
      </p:sp>
      <p:pic>
        <p:nvPicPr>
          <p:cNvPr id="16" name="Picture 15"/>
          <p:cNvPicPr/>
          <p:nvPr/>
        </p:nvPicPr>
        <p:blipFill>
          <a:blip r:embed="rId4"/>
          <a:stretch>
            <a:fillRect/>
          </a:stretch>
        </p:blipFill>
        <p:spPr>
          <a:xfrm>
            <a:off x="464368" y="1496845"/>
            <a:ext cx="7553359" cy="508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5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In a Nutshell</a:t>
            </a:r>
            <a:r>
              <a:rPr lang="is-IS" sz="2800" b="1" dirty="0" smtClean="0"/>
              <a:t>…</a:t>
            </a:r>
            <a:endParaRPr lang="en-US" sz="2800" b="1" dirty="0" smtClean="0"/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73700" y="1494029"/>
            <a:ext cx="11162700" cy="3477875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A robust and detailed IVR system to counter the issue of under-utilization 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Response time is much slower for app requests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It is important to support app requests for essential services, especially if trying to increase app use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Create efficiencies through training throughout system to allow space for app requests</a:t>
            </a:r>
            <a:endParaRPr lang="en-US" sz="2000" dirty="0"/>
          </a:p>
          <a:p>
            <a:pPr marL="742950" lvl="1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There is much opportunity for growth in app use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Advertise in Los </a:t>
            </a:r>
            <a:r>
              <a:rPr lang="en-US" sz="2000" dirty="0" smtClean="0"/>
              <a:t>Angeles</a:t>
            </a:r>
            <a:endParaRPr lang="en-US" sz="2000" dirty="0"/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Use app </a:t>
            </a:r>
            <a:r>
              <a:rPr lang="en-US" sz="2000" dirty="0" smtClean="0"/>
              <a:t>functionalities </a:t>
            </a:r>
            <a:r>
              <a:rPr lang="en-US" sz="2000" dirty="0"/>
              <a:t>in </a:t>
            </a:r>
            <a:r>
              <a:rPr lang="en-US" sz="2000" dirty="0" smtClean="0"/>
              <a:t>campaigns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Combat the graffiti problem through more legalized walls (Vancouver: An exemplary story)</a:t>
            </a:r>
          </a:p>
        </p:txBody>
      </p:sp>
    </p:spTree>
    <p:extLst>
      <p:ext uri="{BB962C8B-B14F-4D97-AF65-F5344CB8AC3E}">
        <p14:creationId xmlns:p14="http://schemas.microsoft.com/office/powerpoint/2010/main" val="133628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 flipH="1">
            <a:off x="2792149" y="583895"/>
            <a:ext cx="45719" cy="54974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 flipH="1" flipV="1">
            <a:off x="1399141" y="5286259"/>
            <a:ext cx="9485523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32904" y="4536925"/>
            <a:ext cx="42166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/>
              <a:t>Thank You! Any Questions?</a:t>
            </a:r>
            <a:endParaRPr lang="en-US" sz="2000" b="1" i="1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36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Agenda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75301" y="1754850"/>
            <a:ext cx="10903427" cy="1477328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verview </a:t>
            </a:r>
            <a:r>
              <a:rPr lang="en-US" dirty="0"/>
              <a:t>of </a:t>
            </a:r>
            <a:r>
              <a:rPr lang="en-US" dirty="0" smtClean="0"/>
              <a:t>Recommendations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Key Issues and Support Analysis – Visualizations through R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Summary: In a Nutshell, the Key </a:t>
            </a:r>
            <a:r>
              <a:rPr lang="en-US" dirty="0"/>
              <a:t>A</a:t>
            </a:r>
            <a:r>
              <a:rPr lang="en-US" dirty="0" smtClean="0"/>
              <a:t>ctionable </a:t>
            </a:r>
            <a:r>
              <a:rPr lang="en-US" dirty="0"/>
              <a:t>I</a:t>
            </a:r>
            <a:r>
              <a:rPr lang="en-US" dirty="0" smtClean="0"/>
              <a:t>nsights</a:t>
            </a:r>
          </a:p>
        </p:txBody>
      </p:sp>
    </p:spTree>
    <p:extLst>
      <p:ext uri="{BB962C8B-B14F-4D97-AF65-F5344CB8AC3E}">
        <p14:creationId xmlns:p14="http://schemas.microsoft.com/office/powerpoint/2010/main" val="178166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Key Insights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972213" y="2301712"/>
            <a:ext cx="4691515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dirty="0" smtClean="0"/>
              <a:t>Inefficient Agent Utilization</a:t>
            </a:r>
            <a:endParaRPr lang="en-IN" dirty="0"/>
          </a:p>
        </p:txBody>
      </p:sp>
      <p:sp>
        <p:nvSpPr>
          <p:cNvPr id="32" name="Rectangle 14"/>
          <p:cNvSpPr>
            <a:spLocks noChangeArrowheads="1"/>
          </p:cNvSpPr>
          <p:nvPr/>
        </p:nvSpPr>
        <p:spPr bwMode="gray">
          <a:xfrm>
            <a:off x="922808" y="1459569"/>
            <a:ext cx="4771049" cy="466725"/>
          </a:xfrm>
          <a:prstGeom prst="rect">
            <a:avLst/>
          </a:prstGeom>
          <a:noFill/>
          <a:ln>
            <a:noFill/>
            <a:prstDash val="sysDash"/>
            <a:headEnd/>
            <a:tailEnd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0000" tIns="90000" rIns="90000" bIns="90000" anchor="ctr"/>
          <a:lstStyle/>
          <a:p>
            <a:pPr algn="ctr" eaLnBrk="0" hangingPunct="0">
              <a:buClr>
                <a:srgbClr val="00A28A"/>
              </a:buClr>
              <a:buFont typeface="Times" pitchFamily="18" charset="0"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Issues Identified 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6191480" y="1704860"/>
            <a:ext cx="918" cy="4850176"/>
          </a:xfrm>
          <a:prstGeom prst="line">
            <a:avLst/>
          </a:prstGeom>
          <a:ln>
            <a:solidFill>
              <a:srgbClr val="7476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6720912" y="2303167"/>
            <a:ext cx="4749398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 sz="1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Left-Right Arrow 37"/>
          <p:cNvSpPr/>
          <p:nvPr/>
        </p:nvSpPr>
        <p:spPr>
          <a:xfrm>
            <a:off x="5684705" y="2510562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39" name="Left-Right Arrow 38"/>
          <p:cNvSpPr/>
          <p:nvPr/>
        </p:nvSpPr>
        <p:spPr>
          <a:xfrm>
            <a:off x="5684705" y="3630691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40" name="Rectangle 14"/>
          <p:cNvSpPr>
            <a:spLocks noChangeArrowheads="1"/>
          </p:cNvSpPr>
          <p:nvPr/>
        </p:nvSpPr>
        <p:spPr bwMode="gray">
          <a:xfrm>
            <a:off x="6744470" y="1454350"/>
            <a:ext cx="4771049" cy="466725"/>
          </a:xfrm>
          <a:prstGeom prst="rect">
            <a:avLst/>
          </a:prstGeom>
          <a:noFill/>
          <a:ln>
            <a:noFill/>
            <a:prstDash val="sysDash"/>
            <a:headEnd/>
            <a:tailEnd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0000" tIns="90000" rIns="90000" bIns="90000" anchor="ctr"/>
          <a:lstStyle/>
          <a:p>
            <a:pPr algn="ctr" eaLnBrk="0" hangingPunct="0">
              <a:buClr>
                <a:srgbClr val="00A28A"/>
              </a:buClr>
              <a:buFont typeface="Times" pitchFamily="18" charset="0"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Recommendations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67960" y="3356983"/>
            <a:ext cx="4691515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 smtClean="0"/>
              <a:t>Slower Response Rate for App Requests</a:t>
            </a:r>
            <a:endParaRPr lang="en-US" dirty="0"/>
          </a:p>
        </p:txBody>
      </p:sp>
      <p:sp>
        <p:nvSpPr>
          <p:cNvPr id="31" name="Rounded Rectangle 30"/>
          <p:cNvSpPr/>
          <p:nvPr/>
        </p:nvSpPr>
        <p:spPr>
          <a:xfrm>
            <a:off x="6738165" y="3396060"/>
            <a:ext cx="4749398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Training and Performance Management</a:t>
            </a:r>
            <a:endParaRPr lang="en-IN" sz="1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57967" y="5533346"/>
            <a:ext cx="4702404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dirty="0" smtClean="0"/>
              <a:t>Graffiti Problem</a:t>
            </a:r>
            <a:endParaRPr lang="en-IN" dirty="0"/>
          </a:p>
        </p:txBody>
      </p:sp>
      <p:sp>
        <p:nvSpPr>
          <p:cNvPr id="34" name="Rounded Rectangle 33"/>
          <p:cNvSpPr/>
          <p:nvPr/>
        </p:nvSpPr>
        <p:spPr>
          <a:xfrm>
            <a:off x="6762534" y="5588816"/>
            <a:ext cx="4760422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Graffiti Legalized Wall</a:t>
            </a:r>
          </a:p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(currently only one in LA) </a:t>
            </a:r>
            <a:endParaRPr lang="en-IN" sz="1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Left-Right Arrow 34"/>
          <p:cNvSpPr/>
          <p:nvPr/>
        </p:nvSpPr>
        <p:spPr>
          <a:xfrm>
            <a:off x="5697042" y="5809966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36" name="Rectangle 35"/>
          <p:cNvSpPr/>
          <p:nvPr/>
        </p:nvSpPr>
        <p:spPr>
          <a:xfrm>
            <a:off x="950530" y="4444246"/>
            <a:ext cx="4702404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dirty="0" smtClean="0"/>
              <a:t>Under-utilization of 311 App</a:t>
            </a:r>
            <a:endParaRPr lang="en-IN" dirty="0"/>
          </a:p>
        </p:txBody>
      </p:sp>
      <p:sp>
        <p:nvSpPr>
          <p:cNvPr id="41" name="Rounded Rectangle 40"/>
          <p:cNvSpPr/>
          <p:nvPr/>
        </p:nvSpPr>
        <p:spPr>
          <a:xfrm>
            <a:off x="6755097" y="4499716"/>
            <a:ext cx="4760422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ATL and BTL Marketing Initiatives </a:t>
            </a:r>
          </a:p>
        </p:txBody>
      </p:sp>
      <p:sp>
        <p:nvSpPr>
          <p:cNvPr id="42" name="Left-Right Arrow 41"/>
          <p:cNvSpPr/>
          <p:nvPr/>
        </p:nvSpPr>
        <p:spPr>
          <a:xfrm>
            <a:off x="5689605" y="4720866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7816274" y="2492838"/>
            <a:ext cx="2475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smtClean="0">
                <a:latin typeface="Arial" pitchFamily="34" charset="0"/>
                <a:cs typeface="Arial" pitchFamily="34" charset="0"/>
              </a:rPr>
              <a:t>IVR/Call </a:t>
            </a:r>
            <a:r>
              <a:rPr lang="en-IN" sz="1400" dirty="0" err="1">
                <a:latin typeface="Arial" pitchFamily="34" charset="0"/>
                <a:cs typeface="Arial" pitchFamily="34" charset="0"/>
              </a:rPr>
              <a:t>Center</a:t>
            </a:r>
            <a:r>
              <a:rPr lang="en-IN" sz="1400" dirty="0">
                <a:latin typeface="Arial" pitchFamily="34" charset="0"/>
                <a:cs typeface="Arial" pitchFamily="34" charset="0"/>
              </a:rPr>
              <a:t> Optimization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54939" y="6478934"/>
            <a:ext cx="11322068" cy="415498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050" i="1" dirty="0" smtClean="0"/>
              <a:t>Note: ATL- Above The Line refers to promotional activities done at a macro level. </a:t>
            </a:r>
            <a:r>
              <a:rPr lang="en-US" sz="1050" i="1" dirty="0" err="1" smtClean="0"/>
              <a:t>Eg</a:t>
            </a:r>
            <a:r>
              <a:rPr lang="en-US" sz="1050" i="1" dirty="0" smtClean="0"/>
              <a:t>: Radio, TV ; BTL- Below The Line Marketing refers to promotional activities done at a micro level minus mass media. </a:t>
            </a:r>
            <a:r>
              <a:rPr lang="en-US" sz="1050" i="1" dirty="0" err="1" smtClean="0"/>
              <a:t>Eg</a:t>
            </a:r>
            <a:r>
              <a:rPr lang="en-US" sz="1050" i="1" dirty="0" smtClean="0"/>
              <a:t>: Email Marketing, Telemarketing  </a:t>
            </a:r>
          </a:p>
        </p:txBody>
      </p:sp>
    </p:spTree>
    <p:extLst>
      <p:ext uri="{BB962C8B-B14F-4D97-AF65-F5344CB8AC3E}">
        <p14:creationId xmlns:p14="http://schemas.microsoft.com/office/powerpoint/2010/main" val="91618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75887" y="1126889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1: </a:t>
            </a:r>
            <a:r>
              <a:rPr lang="en-IN" dirty="0"/>
              <a:t>Inefficient Agent </a:t>
            </a:r>
            <a:r>
              <a:rPr lang="en-IN" dirty="0" smtClean="0"/>
              <a:t>Utilization</a:t>
            </a:r>
            <a:r>
              <a:rPr lang="en-US" i="1" dirty="0" smtClean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87" y="1709810"/>
            <a:ext cx="6921167" cy="413931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352263" y="2283999"/>
            <a:ext cx="3159067" cy="1323439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Validated through calling 311.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Single level IVR – only language selection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Phone no. given for contacting sanitation department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79737" y="3921525"/>
            <a:ext cx="3131593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More in-depth IVR allowed by training agents on skills and mapping VDN skill mapping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Direct re-routing of calls through VDN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Deploy </a:t>
            </a:r>
            <a:r>
              <a:rPr lang="en-US" sz="1600" dirty="0" err="1" smtClean="0"/>
              <a:t>Afiniti</a:t>
            </a:r>
            <a:r>
              <a:rPr lang="en-US" sz="1600" dirty="0" smtClean="0"/>
              <a:t>, a McKinsey Solution</a:t>
            </a:r>
          </a:p>
        </p:txBody>
      </p:sp>
    </p:spTree>
    <p:extLst>
      <p:ext uri="{BB962C8B-B14F-4D97-AF65-F5344CB8AC3E}">
        <p14:creationId xmlns:p14="http://schemas.microsoft.com/office/powerpoint/2010/main" val="130474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75887" y="1126889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1: </a:t>
            </a:r>
            <a:r>
              <a:rPr lang="en-IN" dirty="0"/>
              <a:t>Inefficient Agent </a:t>
            </a:r>
            <a:r>
              <a:rPr lang="en-IN" dirty="0" smtClean="0"/>
              <a:t>Utilization</a:t>
            </a:r>
            <a:r>
              <a:rPr lang="en-US" i="1" dirty="0" smtClean="0"/>
              <a:t> </a:t>
            </a:r>
          </a:p>
        </p:txBody>
      </p:sp>
      <p:sp>
        <p:nvSpPr>
          <p:cNvPr id="26" name="Freeform 25"/>
          <p:cNvSpPr/>
          <p:nvPr/>
        </p:nvSpPr>
        <p:spPr>
          <a:xfrm>
            <a:off x="1131926" y="2026945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$70 million incremental revenue annually for T-Mobile and 3% increase in collections revenue</a:t>
            </a:r>
          </a:p>
        </p:txBody>
      </p:sp>
      <p:sp>
        <p:nvSpPr>
          <p:cNvPr id="28" name="Freeform 27"/>
          <p:cNvSpPr/>
          <p:nvPr/>
        </p:nvSpPr>
        <p:spPr>
          <a:xfrm>
            <a:off x="4649528" y="2026945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6.5% increase in sales revenue for Caesars along with 30000 incremental reservations</a:t>
            </a:r>
          </a:p>
        </p:txBody>
      </p:sp>
      <p:sp>
        <p:nvSpPr>
          <p:cNvPr id="29" name="Freeform 28"/>
          <p:cNvSpPr/>
          <p:nvPr/>
        </p:nvSpPr>
        <p:spPr>
          <a:xfrm>
            <a:off x="8167130" y="2026945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$100 million incremental annual revenue for Sprint</a:t>
            </a:r>
          </a:p>
        </p:txBody>
      </p:sp>
      <p:sp>
        <p:nvSpPr>
          <p:cNvPr id="30" name="Freeform 29"/>
          <p:cNvSpPr/>
          <p:nvPr/>
        </p:nvSpPr>
        <p:spPr>
          <a:xfrm>
            <a:off x="1131926" y="4265420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47000 new customers for Sky UK along with 2% decrease in the churn rate</a:t>
            </a:r>
          </a:p>
        </p:txBody>
      </p:sp>
      <p:sp>
        <p:nvSpPr>
          <p:cNvPr id="31" name="Freeform 30"/>
          <p:cNvSpPr/>
          <p:nvPr/>
        </p:nvSpPr>
        <p:spPr>
          <a:xfrm>
            <a:off x="4649528" y="4265420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4% increase in sales conversion rate for Kwik Fit</a:t>
            </a:r>
          </a:p>
        </p:txBody>
      </p:sp>
      <p:sp>
        <p:nvSpPr>
          <p:cNvPr id="32" name="Freeform 31"/>
          <p:cNvSpPr/>
          <p:nvPr/>
        </p:nvSpPr>
        <p:spPr>
          <a:xfrm>
            <a:off x="8167130" y="4265420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6% increased conversion rate for Ageas</a:t>
            </a:r>
          </a:p>
        </p:txBody>
      </p:sp>
    </p:spTree>
    <p:extLst>
      <p:ext uri="{BB962C8B-B14F-4D97-AF65-F5344CB8AC3E}">
        <p14:creationId xmlns:p14="http://schemas.microsoft.com/office/powerpoint/2010/main" val="119317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76" y="1717288"/>
            <a:ext cx="7142670" cy="426192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5887" y="1082283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2: </a:t>
            </a:r>
            <a:r>
              <a:rPr lang="en-US" dirty="0"/>
              <a:t>Slower Response Rate for App </a:t>
            </a:r>
            <a:r>
              <a:rPr lang="en-US" dirty="0" smtClean="0"/>
              <a:t>Requests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352263" y="2283999"/>
            <a:ext cx="3159067" cy="1323439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Validated through calling 311.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Single level IVR – only language selection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Phone no. given for contacting sanitation department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79737" y="3921525"/>
            <a:ext cx="3131593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More in-depth IVR allowed by training agents on skills and mapping VDN skill mapping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Direct re-routing of calls through VDN</a:t>
            </a:r>
          </a:p>
        </p:txBody>
      </p:sp>
    </p:spTree>
    <p:extLst>
      <p:ext uri="{BB962C8B-B14F-4D97-AF65-F5344CB8AC3E}">
        <p14:creationId xmlns:p14="http://schemas.microsoft.com/office/powerpoint/2010/main" val="40389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75887" y="1082283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2: </a:t>
            </a:r>
            <a:r>
              <a:rPr lang="en-US" dirty="0" smtClean="0"/>
              <a:t>Slower Response Rate for App Requests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98" y="1702847"/>
            <a:ext cx="6558027" cy="375663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15" y="1402389"/>
            <a:ext cx="6583549" cy="441854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523475" y="5902892"/>
            <a:ext cx="7598531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Some clusters of </a:t>
            </a:r>
            <a:r>
              <a:rPr lang="en-US" sz="1600" b="1" dirty="0" err="1" smtClean="0"/>
              <a:t>zipcodes</a:t>
            </a:r>
            <a:r>
              <a:rPr lang="en-US" sz="1600" b="1" dirty="0" smtClean="0"/>
              <a:t> have a lower percentage of service requests processed overall</a:t>
            </a:r>
          </a:p>
        </p:txBody>
      </p:sp>
    </p:spTree>
    <p:extLst>
      <p:ext uri="{BB962C8B-B14F-4D97-AF65-F5344CB8AC3E}">
        <p14:creationId xmlns:p14="http://schemas.microsoft.com/office/powerpoint/2010/main" val="33100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Recommendation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73700" y="1683596"/>
            <a:ext cx="110350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We need to ensure that </a:t>
            </a:r>
            <a:r>
              <a:rPr lang="en-US" dirty="0" smtClean="0"/>
              <a:t>essential </a:t>
            </a:r>
            <a:r>
              <a:rPr lang="en-US" dirty="0"/>
              <a:t>requests such as bulky items or any other </a:t>
            </a:r>
            <a:r>
              <a:rPr lang="en-US" dirty="0" smtClean="0"/>
              <a:t>important requests </a:t>
            </a:r>
            <a:r>
              <a:rPr lang="en-US" dirty="0"/>
              <a:t>that come in through the app are responded to quickly</a:t>
            </a:r>
            <a:r>
              <a:rPr lang="en-US" dirty="0" smtClean="0"/>
              <a:t>.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Without suitable service, the app will not retain users. Creating efficiencies within the call center will create space for responding to app requests.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Set KPI’s and train the personnel to decrease processing time of app service requests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575887" y="107113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2: </a:t>
            </a:r>
            <a:r>
              <a:rPr lang="en-US" dirty="0" smtClean="0"/>
              <a:t>Slower Response Rate for App Requests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973" y="1679032"/>
            <a:ext cx="7430150" cy="498563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98183" y="110184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64856" y="2295150"/>
            <a:ext cx="3159067" cy="156966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Higher no. of Graffiti requests over the week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Low percentage (5%) trend shift for reporting graffiti from call to app after app introduction in April 2013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792330" y="4122245"/>
            <a:ext cx="3131593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Tap on the App potential as Increase </a:t>
            </a:r>
            <a:r>
              <a:rPr lang="en-US" sz="1600" dirty="0"/>
              <a:t>in graffiti </a:t>
            </a:r>
            <a:r>
              <a:rPr lang="en-US" sz="1600" dirty="0" smtClean="0"/>
              <a:t>removal requests </a:t>
            </a:r>
            <a:r>
              <a:rPr lang="en-US" sz="1600" dirty="0"/>
              <a:t>with introduction of 311 app </a:t>
            </a:r>
            <a:r>
              <a:rPr lang="en-US" sz="1600" dirty="0" smtClean="0"/>
              <a:t>shows </a:t>
            </a:r>
            <a:r>
              <a:rPr lang="en-US" sz="1600" dirty="0"/>
              <a:t>previously unmet </a:t>
            </a:r>
            <a:r>
              <a:rPr lang="en-US" sz="1600" dirty="0" smtClean="0"/>
              <a:t>needs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Aggressive ATL and BTL marketing initiatives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7674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1913</TotalTime>
  <Words>715</Words>
  <Application>Microsoft Office PowerPoint</Application>
  <PresentationFormat>Widescreen</PresentationFormat>
  <Paragraphs>99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Gupta, Saavi</dc:creator>
  <cp:lastModifiedBy>Hassaan Khalid</cp:lastModifiedBy>
  <cp:revision>73</cp:revision>
  <dcterms:created xsi:type="dcterms:W3CDTF">2016-12-02T17:52:03Z</dcterms:created>
  <dcterms:modified xsi:type="dcterms:W3CDTF">2016-12-07T09:00:50Z</dcterms:modified>
</cp:coreProperties>
</file>

<file path=docProps/thumbnail.jpeg>
</file>